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53" r:id="rId3"/>
    <p:sldId id="354" r:id="rId4"/>
    <p:sldId id="493" r:id="rId5"/>
    <p:sldId id="526" r:id="rId6"/>
    <p:sldId id="391" r:id="rId7"/>
    <p:sldId id="494" r:id="rId8"/>
    <p:sldId id="495" r:id="rId9"/>
    <p:sldId id="496" r:id="rId10"/>
    <p:sldId id="468" r:id="rId11"/>
    <p:sldId id="467" r:id="rId12"/>
    <p:sldId id="498" r:id="rId13"/>
    <p:sldId id="497" r:id="rId14"/>
    <p:sldId id="501" r:id="rId15"/>
    <p:sldId id="499" r:id="rId16"/>
    <p:sldId id="482" r:id="rId17"/>
    <p:sldId id="500" r:id="rId18"/>
    <p:sldId id="502" r:id="rId19"/>
    <p:sldId id="503" r:id="rId20"/>
    <p:sldId id="504" r:id="rId21"/>
    <p:sldId id="506" r:id="rId22"/>
    <p:sldId id="507" r:id="rId23"/>
    <p:sldId id="508" r:id="rId24"/>
    <p:sldId id="509" r:id="rId25"/>
    <p:sldId id="510" r:id="rId26"/>
    <p:sldId id="511" r:id="rId27"/>
    <p:sldId id="512" r:id="rId28"/>
    <p:sldId id="513" r:id="rId29"/>
    <p:sldId id="514" r:id="rId30"/>
    <p:sldId id="515" r:id="rId31"/>
    <p:sldId id="505" r:id="rId32"/>
    <p:sldId id="516" r:id="rId33"/>
    <p:sldId id="518" r:id="rId34"/>
    <p:sldId id="517" r:id="rId35"/>
    <p:sldId id="519" r:id="rId36"/>
    <p:sldId id="520" r:id="rId37"/>
    <p:sldId id="521" r:id="rId38"/>
    <p:sldId id="522" r:id="rId39"/>
    <p:sldId id="523" r:id="rId40"/>
    <p:sldId id="524" r:id="rId41"/>
    <p:sldId id="52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</a:t>
            </a:r>
            <a:r>
              <a:rPr lang="en-US" dirty="0" smtClean="0"/>
              <a:t>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Version Control </a:t>
            </a:r>
            <a:r>
              <a:rPr lang="en-US" dirty="0" smtClean="0"/>
              <a:t>System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636" t="27297" r="33282" b="22577"/>
          <a:stretch/>
        </p:blipFill>
        <p:spPr>
          <a:xfrm>
            <a:off x="882914" y="1271856"/>
            <a:ext cx="10256364" cy="51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vs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74" name="Picture 2" descr="Git and Github - Andersen Lab Dry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6" y="1297069"/>
            <a:ext cx="10195150" cy="50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6" t="31377" r="32752" b="28013"/>
          <a:stretch/>
        </p:blipFill>
        <p:spPr>
          <a:xfrm>
            <a:off x="518474" y="1687304"/>
            <a:ext cx="11114202" cy="41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Case Study: Dominion </a:t>
            </a:r>
            <a:r>
              <a:rPr lang="en-US" dirty="0" smtClean="0"/>
              <a:t>Enterprises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11650767" cy="51991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Problem Statement: Each team has its own goals, projects, and budgets and also have unique needs and workflows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They wanted to make private code “publicly” to make their work more transparent across the company  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ultidocument 8"/>
          <p:cNvSpPr/>
          <p:nvPr/>
        </p:nvSpPr>
        <p:spPr>
          <a:xfrm>
            <a:off x="4803376" y="4186115"/>
            <a:ext cx="2285532" cy="1225484"/>
          </a:xfrm>
          <a:prstGeom prst="flowChartMultidocumen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Private Code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88908" y="3370992"/>
            <a:ext cx="2060550" cy="1427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03378" y="3370992"/>
            <a:ext cx="985530" cy="83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9" idx="0"/>
          </p:cNvCxnSpPr>
          <p:nvPr/>
        </p:nvCxnSpPr>
        <p:spPr>
          <a:xfrm>
            <a:off x="4578395" y="3373278"/>
            <a:ext cx="1524983" cy="81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9" idx="1"/>
          </p:cNvCxnSpPr>
          <p:nvPr/>
        </p:nvCxnSpPr>
        <p:spPr>
          <a:xfrm>
            <a:off x="2347274" y="3388181"/>
            <a:ext cx="2456102" cy="1410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4156743" cy="5199117"/>
          </a:xfrm>
        </p:spPr>
        <p:txBody>
          <a:bodyPr>
            <a:normAutofit/>
          </a:bodyPr>
          <a:lstStyle/>
          <a:p>
            <a:r>
              <a:rPr lang="en-US" sz="2300" dirty="0" smtClean="0"/>
              <a:t>Reason for using GitHub: </a:t>
            </a:r>
          </a:p>
          <a:p>
            <a:pPr lvl="1"/>
            <a:r>
              <a:rPr lang="en-US" sz="1900" dirty="0" smtClean="0"/>
              <a:t>They noticed some of the teams already using GitHub. </a:t>
            </a:r>
          </a:p>
          <a:p>
            <a:pPr lvl="1"/>
            <a:r>
              <a:rPr lang="en-US" sz="1900" dirty="0" smtClean="0"/>
              <a:t>Having all their code in one place makes it easier to for them to collaborate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“GitHub allowed us to store our company’s code in a central corporately controlled system” </a:t>
            </a:r>
            <a:r>
              <a:rPr lang="en-US" sz="2000" b="1" dirty="0" smtClean="0">
                <a:solidFill>
                  <a:srgbClr val="002060"/>
                </a:solidFill>
              </a:rPr>
              <a:t>Joe Fuller, CIO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92199" y="2269124"/>
            <a:ext cx="872298" cy="1241398"/>
            <a:chOff x="9192199" y="2689748"/>
            <a:chExt cx="872298" cy="1241398"/>
          </a:xfrm>
        </p:grpSpPr>
        <p:pic>
          <p:nvPicPr>
            <p:cNvPr id="2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332919" y="2284952"/>
            <a:ext cx="872298" cy="1241398"/>
            <a:chOff x="9192199" y="2689748"/>
            <a:chExt cx="872298" cy="1241398"/>
          </a:xfrm>
        </p:grpSpPr>
        <p:pic>
          <p:nvPicPr>
            <p:cNvPr id="33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9192199" y="4513312"/>
            <a:ext cx="872298" cy="1241398"/>
            <a:chOff x="9192199" y="2689748"/>
            <a:chExt cx="872298" cy="1241398"/>
          </a:xfrm>
        </p:grpSpPr>
        <p:pic>
          <p:nvPicPr>
            <p:cNvPr id="3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7332919" y="4529140"/>
            <a:ext cx="872298" cy="1241398"/>
            <a:chOff x="9192199" y="2689748"/>
            <a:chExt cx="872298" cy="1241398"/>
          </a:xfrm>
        </p:grpSpPr>
        <p:pic>
          <p:nvPicPr>
            <p:cNvPr id="4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11078912" y="3098180"/>
            <a:ext cx="872298" cy="1241398"/>
            <a:chOff x="9192199" y="2689748"/>
            <a:chExt cx="872298" cy="1241398"/>
          </a:xfrm>
        </p:grpSpPr>
        <p:pic>
          <p:nvPicPr>
            <p:cNvPr id="4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699190" y="3098180"/>
            <a:ext cx="872298" cy="1241398"/>
            <a:chOff x="9192199" y="2689748"/>
            <a:chExt cx="872298" cy="1241398"/>
          </a:xfrm>
        </p:grpSpPr>
        <p:pic>
          <p:nvPicPr>
            <p:cNvPr id="5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What is GitHub? Why we need it?. What Exactly GitHub Is? | by Divya  Maddipudi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8955" r="11424" b="19808"/>
          <a:stretch/>
        </p:blipFill>
        <p:spPr bwMode="auto">
          <a:xfrm>
            <a:off x="7513423" y="3679607"/>
            <a:ext cx="2298090" cy="6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nki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24" y="1997090"/>
            <a:ext cx="2075688" cy="103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261831" y="2743200"/>
            <a:ext cx="1251592" cy="1266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871075" y="3314482"/>
            <a:ext cx="527024" cy="460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088280" y="3257969"/>
            <a:ext cx="735710" cy="517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939215" y="4258963"/>
            <a:ext cx="402080" cy="836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025279" y="4267810"/>
            <a:ext cx="760244" cy="90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9825085" y="3835898"/>
            <a:ext cx="1358028" cy="244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430492" y="3775148"/>
            <a:ext cx="1082931" cy="305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8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22" t="26814" r="35241" b="22059"/>
          <a:stretch/>
        </p:blipFill>
        <p:spPr>
          <a:xfrm>
            <a:off x="519620" y="1326489"/>
            <a:ext cx="10396004" cy="50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Version Control – What and Why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Version Control System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GitHub and </a:t>
            </a:r>
            <a:r>
              <a:rPr lang="en-US" dirty="0" err="1" smtClean="0"/>
              <a:t>Git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Case Study: Dominion Enterprises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Operations 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10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Allows distributed development of code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developer has a local copy of the entire development history and changes are copied from one repository to another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382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Compatible with current systems and protocols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SVN and SVK repositories can be directly accessed using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-SVN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2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Supports non-linear development of software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Includes various techniques to navigate and visualize non-linear development history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4252" y="1395805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takes only few seconds to create and merge branches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Master branch always contains production quality code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6211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lossless compression technique to compress data on the client’s side</a:t>
            </a:r>
          </a:p>
        </p:txBody>
      </p:sp>
    </p:spTree>
    <p:extLst>
      <p:ext uri="{BB962C8B-B14F-4D97-AF65-F5344CB8AC3E}">
        <p14:creationId xmlns:p14="http://schemas.microsoft.com/office/powerpoint/2010/main" val="41315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6843" y="417076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Fetching data from local repository is 100 times faster than remote repository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one order of magnitude faster than other VCS tools  </a:t>
            </a:r>
          </a:p>
        </p:txBody>
      </p:sp>
    </p:spTree>
    <p:extLst>
      <p:ext uri="{BB962C8B-B14F-4D97-AF65-F5344CB8AC3E}">
        <p14:creationId xmlns:p14="http://schemas.microsoft.com/office/powerpoint/2010/main" val="17399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7123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modify its source code according to your needs</a:t>
            </a:r>
          </a:p>
        </p:txBody>
      </p:sp>
    </p:spTree>
    <p:extLst>
      <p:ext uri="{BB962C8B-B14F-4D97-AF65-F5344CB8AC3E}">
        <p14:creationId xmlns:p14="http://schemas.microsoft.com/office/powerpoint/2010/main" val="39951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On events of system crash, the lost data can be easily recovered from any local repositories of the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9335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00828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SHA1 to name and identify objects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file and commit is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checksummed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and is retrieved by its checksum at time of checkout </a:t>
            </a:r>
          </a:p>
        </p:txBody>
      </p:sp>
    </p:spTree>
    <p:extLst>
      <p:ext uri="{BB962C8B-B14F-4D97-AF65-F5344CB8AC3E}">
        <p14:creationId xmlns:p14="http://schemas.microsoft.com/office/powerpoint/2010/main" val="36210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– What and Why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4804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Released under GPL’s license (It is for free)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 heavy lifting is done on client-side, hence a lot of money can be saved on costly servers</a:t>
            </a:r>
          </a:p>
        </p:txBody>
      </p:sp>
    </p:spTree>
    <p:extLst>
      <p:ext uri="{BB962C8B-B14F-4D97-AF65-F5344CB8AC3E}">
        <p14:creationId xmlns:p14="http://schemas.microsoft.com/office/powerpoint/2010/main" val="29835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Repository?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directory of storage space where your projects can live.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local to a folder on your computer, or an online storage space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There are two main types of repositories: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Central Repository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Local </a:t>
            </a:r>
            <a:r>
              <a:rPr lang="en-US" dirty="0"/>
              <a:t>Repository</a:t>
            </a: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 descr="Metadata Repository Basics: From Database to Data Architecture - DATA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62" y="3129614"/>
            <a:ext cx="3355397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</a:t>
            </a:r>
            <a:r>
              <a:rPr lang="en-US" dirty="0" smtClean="0"/>
              <a:t>and Local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55" t="26472" r="31468" b="22546"/>
          <a:stretch/>
        </p:blipFill>
        <p:spPr>
          <a:xfrm>
            <a:off x="687134" y="1500237"/>
            <a:ext cx="10789866" cy="4992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68896" y="2852928"/>
            <a:ext cx="301752" cy="246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and Commands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</a:t>
            </a:r>
            <a:r>
              <a:rPr lang="en-US" dirty="0" smtClean="0"/>
              <a:t>and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82" t="27388" r="39364" b="24227"/>
          <a:stretch/>
        </p:blipFill>
        <p:spPr>
          <a:xfrm>
            <a:off x="1456724" y="1406880"/>
            <a:ext cx="8528524" cy="47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807" y="1963682"/>
            <a:ext cx="6262484" cy="5467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 your central repository on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2050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35807" y="4129039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Install </a:t>
            </a:r>
            <a:r>
              <a:rPr lang="en-US" sz="2600" dirty="0" err="1" smtClean="0"/>
              <a:t>git</a:t>
            </a:r>
            <a:r>
              <a:rPr lang="en-US" sz="2600" dirty="0" smtClean="0"/>
              <a:t> on your local machine and use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</a:t>
            </a:r>
            <a:r>
              <a:rPr lang="en-US" sz="2600" dirty="0" err="1" smtClean="0"/>
              <a:t>init</a:t>
            </a:r>
            <a:r>
              <a:rPr lang="en-US" sz="2600" dirty="0" smtClean="0"/>
              <a:t>” to create local repository</a:t>
            </a:r>
            <a:endParaRPr lang="en-US" sz="2600" dirty="0"/>
          </a:p>
        </p:txBody>
      </p:sp>
      <p:sp>
        <p:nvSpPr>
          <p:cNvPr id="6" name="Rounded Rectangle 5"/>
          <p:cNvSpPr/>
          <p:nvPr/>
        </p:nvSpPr>
        <p:spPr>
          <a:xfrm>
            <a:off x="5735807" y="3657600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</a:t>
            </a:r>
            <a:r>
              <a:rPr lang="en-US" sz="2000" b="1" dirty="0" err="1" smtClean="0">
                <a:latin typeface="Candara" panose="020E0502030303020204" pitchFamily="34" charset="0"/>
              </a:rPr>
              <a:t>init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35807" y="5661177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Download or clone your repository from GitHub using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clone”</a:t>
            </a:r>
            <a:endParaRPr lang="en-US" sz="2600" dirty="0"/>
          </a:p>
        </p:txBody>
      </p:sp>
      <p:sp>
        <p:nvSpPr>
          <p:cNvPr id="11" name="Rounded Rectangle 10"/>
          <p:cNvSpPr/>
          <p:nvPr/>
        </p:nvSpPr>
        <p:spPr>
          <a:xfrm>
            <a:off x="5735807" y="5189738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clone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89617" y="5014496"/>
            <a:ext cx="13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 panose="020E0502030303020204" pitchFamily="34" charset="0"/>
              </a:rPr>
              <a:t>OR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4990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Syncing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>
            <a:off x="3621024" y="2487169"/>
            <a:ext cx="594360" cy="1095018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60136" y="1963681"/>
            <a:ext cx="6338155" cy="2141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origin &lt;link&gt;” to add remote repo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Pull files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pull”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Push your changes into central repo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push”</a:t>
            </a:r>
            <a:endParaRPr lang="en-US" sz="2000" dirty="0"/>
          </a:p>
        </p:txBody>
      </p:sp>
      <p:sp>
        <p:nvSpPr>
          <p:cNvPr id="11" name="Up-Down Arrow 10"/>
          <p:cNvSpPr/>
          <p:nvPr/>
        </p:nvSpPr>
        <p:spPr>
          <a:xfrm>
            <a:off x="4398547" y="2470059"/>
            <a:ext cx="594360" cy="1112127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9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2064" y="1472184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status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064" y="2731008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add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2064" y="3989832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commit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pic>
        <p:nvPicPr>
          <p:cNvPr id="3074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143619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143156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41" y="142692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78" y="142229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20440" y="1325880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93280" y="1330682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Tells you which files are added to the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5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2836521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20440" y="2726206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93280" y="2731008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076" name="Picture 4" descr="3,541 Index Card Stock Vector Illustration and Royalty Free Index Card  Clipart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t="21304" r="29391" b="23374"/>
          <a:stretch/>
        </p:blipFill>
        <p:spPr bwMode="auto">
          <a:xfrm>
            <a:off x="5306598" y="2836521"/>
            <a:ext cx="608093" cy="6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02166" y="269917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+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3280" y="4131334"/>
            <a:ext cx="4392168" cy="2196314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9781" t="58453" r="54261" b="22578"/>
          <a:stretch/>
        </p:blipFill>
        <p:spPr>
          <a:xfrm>
            <a:off x="2308458" y="4253817"/>
            <a:ext cx="474726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3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Branches are pointers to a specific commit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Branches are of two types: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Local branches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Remote-tracking branches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786" y="2648500"/>
            <a:ext cx="5084086" cy="25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It is a way to combine the work of different branches together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Allows to branch off, develop a new feature and combine it back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26" y="3802215"/>
            <a:ext cx="3724795" cy="2362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72" y="2945084"/>
            <a:ext cx="4515480" cy="33818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8208" y="6013113"/>
            <a:ext cx="270444" cy="313818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0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536" y="1585939"/>
            <a:ext cx="3294756" cy="4746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Version control is the management of changes to documents, computer programs, large websites, and other collections of information.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changes are usually named “versions”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63" t="27097" r="46599" b="24648"/>
          <a:stretch/>
        </p:blipFill>
        <p:spPr>
          <a:xfrm>
            <a:off x="82867" y="1368144"/>
            <a:ext cx="8620669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Rebasing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This is also a way of combining the work between different branches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used to make a linear sequence of commits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79" y="3063396"/>
            <a:ext cx="537285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124" name="Picture 4" descr="Git's local repository and remote repository -- confusing concepts - Stack 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207300"/>
            <a:ext cx="6629400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4584"/>
            <a:ext cx="11650767" cy="47460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Version control, also known as source control, is the practice of tracking and managing changes to software code.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Software </a:t>
            </a:r>
            <a:r>
              <a:rPr lang="en-US" dirty="0"/>
              <a:t>tools that help software teams manage changes to source code over time</a:t>
            </a:r>
            <a:r>
              <a:rPr lang="en-US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Accelerate development </a:t>
            </a:r>
            <a:r>
              <a:rPr lang="en-US" dirty="0"/>
              <a:t>environments </a:t>
            </a:r>
            <a:r>
              <a:rPr lang="en-US" dirty="0" smtClean="0"/>
              <a:t>by helping software </a:t>
            </a:r>
            <a:r>
              <a:rPr lang="en-US" dirty="0"/>
              <a:t>teams work faster and smarter.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Help teams </a:t>
            </a:r>
            <a:r>
              <a:rPr lang="en-US" dirty="0"/>
              <a:t>to reduce development time and increase successful deployments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5" t="27848" r="31203" b="30544"/>
          <a:stretch/>
        </p:blipFill>
        <p:spPr>
          <a:xfrm>
            <a:off x="448578" y="1539551"/>
            <a:ext cx="11448663" cy="42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Versions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93" t="41247" r="33691" b="24558"/>
          <a:stretch/>
        </p:blipFill>
        <p:spPr>
          <a:xfrm>
            <a:off x="932507" y="2716039"/>
            <a:ext cx="10664890" cy="3517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507" y="1230154"/>
            <a:ext cx="1013082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Snapshots of all versions are properly documented and stored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Versions are also named accurately 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422" y="1326353"/>
            <a:ext cx="1102712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latin typeface="Candara" panose="020E0502030303020204" pitchFamily="34" charset="0"/>
              </a:rPr>
              <a:t>In any case if your central server crashes, a backup is always available in your local servers</a:t>
            </a:r>
            <a:endParaRPr lang="en-US" sz="22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67" t="34163" r="34255" b="23048"/>
          <a:stretch/>
        </p:blipFill>
        <p:spPr>
          <a:xfrm>
            <a:off x="760352" y="2050609"/>
            <a:ext cx="10475137" cy="44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8912" y="1774962"/>
            <a:ext cx="6995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When you change version –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VCS provides with proper description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What exactly was changed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When it was changed and by whom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You can analyze how your project evolved between versions 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81" t="31684" r="34880" b="30824"/>
          <a:stretch/>
        </p:blipFill>
        <p:spPr>
          <a:xfrm>
            <a:off x="7434072" y="1774962"/>
            <a:ext cx="3957456" cy="38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819</Words>
  <Application>Microsoft Office PowerPoint</Application>
  <PresentationFormat>Widescreen</PresentationFormat>
  <Paragraphs>172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Candara</vt:lpstr>
      <vt:lpstr>Office Theme</vt:lpstr>
      <vt:lpstr>Version Control Systems</vt:lpstr>
      <vt:lpstr>Outline</vt:lpstr>
      <vt:lpstr>Version Control – What and Why</vt:lpstr>
      <vt:lpstr>Version Control System</vt:lpstr>
      <vt:lpstr>Version Control System</vt:lpstr>
      <vt:lpstr>Collaboration</vt:lpstr>
      <vt:lpstr>Storing Versions</vt:lpstr>
      <vt:lpstr>Backup</vt:lpstr>
      <vt:lpstr>Analyze</vt:lpstr>
      <vt:lpstr>Version Control System Tools</vt:lpstr>
      <vt:lpstr>Version Control System Tools</vt:lpstr>
      <vt:lpstr>Git and GitHub</vt:lpstr>
      <vt:lpstr>Git vs GitHub</vt:lpstr>
      <vt:lpstr>Git and GitHub</vt:lpstr>
      <vt:lpstr>Case Study: Dominion Enterprises</vt:lpstr>
      <vt:lpstr>Dominion Enterprises – Case Study</vt:lpstr>
      <vt:lpstr>Dominion Enterprises – Case Study</vt:lpstr>
      <vt:lpstr>Git Features</vt:lpstr>
      <vt:lpstr>What is Git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What is a Repository?</vt:lpstr>
      <vt:lpstr>Central and Local Repository</vt:lpstr>
      <vt:lpstr>Git Operations and Commands</vt:lpstr>
      <vt:lpstr>Git Operations and Commands</vt:lpstr>
      <vt:lpstr>Creating Repositories</vt:lpstr>
      <vt:lpstr>Syncing Repositories</vt:lpstr>
      <vt:lpstr>Making Changes</vt:lpstr>
      <vt:lpstr>Parallel Development - Branching</vt:lpstr>
      <vt:lpstr>Parallel Development - Merging</vt:lpstr>
      <vt:lpstr>Parallel Development - Rebasing</vt:lpstr>
      <vt:lpstr>Git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82</cp:revision>
  <cp:lastPrinted>2021-10-18T07:27:50Z</cp:lastPrinted>
  <dcterms:created xsi:type="dcterms:W3CDTF">2021-10-12T10:09:12Z</dcterms:created>
  <dcterms:modified xsi:type="dcterms:W3CDTF">2022-03-15T04:09:05Z</dcterms:modified>
</cp:coreProperties>
</file>